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8" r:id="rId2"/>
    <p:sldId id="257" r:id="rId3"/>
    <p:sldId id="261" r:id="rId4"/>
    <p:sldId id="259" r:id="rId5"/>
    <p:sldId id="262" r:id="rId6"/>
    <p:sldId id="260" r:id="rId7"/>
    <p:sldId id="269" r:id="rId8"/>
    <p:sldId id="263" r:id="rId9"/>
    <p:sldId id="265" r:id="rId10"/>
    <p:sldId id="268" r:id="rId11"/>
    <p:sldId id="270" r:id="rId12"/>
    <p:sldId id="266" r:id="rId13"/>
    <p:sldId id="267" r:id="rId14"/>
    <p:sldId id="271" r:id="rId15"/>
    <p:sldId id="273" r:id="rId16"/>
    <p:sldId id="272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rles Vin" initials="CV" lastIdx="1" clrIdx="0">
    <p:extLst>
      <p:ext uri="{19B8F6BF-5375-455C-9EA6-DF929625EA0E}">
        <p15:presenceInfo xmlns:p15="http://schemas.microsoft.com/office/powerpoint/2012/main" userId="b6a572ba99eaa7e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E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91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92EC5-2EFE-4C0F-BCC6-37134DADAA50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724EA-6DAB-4BB0-9BC4-D0CDBE54B0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6227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724EA-6DAB-4BB0-9BC4-D0CDBE54B00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055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D38D3-6B9B-3869-D7D0-641AD3B5F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D8293-9E8C-F7B6-0F05-7460F4839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C2F5E-D1AB-25C0-BBCA-9FEF9AA5E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33142-F64B-DF4F-55BD-785C5FC5E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82AF5-AEF5-B4F9-5ED6-C3C2F992B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597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F88EC-AC17-28A5-2A0F-C879CFD62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348C1-22EF-8D72-7385-29D18807F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7DA9D-624F-F60D-EFA3-BC19DACBB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60536-CDC9-F30F-A0CC-E99B674BA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E30B3-0934-A4EF-5800-5899245C2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250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97EB89-57B1-17E0-309E-0F1E23366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FECBA-7B92-0E78-7C8A-636E27C25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AFEA4-DB79-1F14-8B37-781D98B99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99822-5DBE-360F-1B50-59F4FC58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8A5DF-DDBE-2D4B-ACA6-AB9629C3B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79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C549A-4AA0-53C4-4A83-AADA263E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5B14F-F0A4-26E7-818D-6421D4D98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EB655-44E1-4D73-6770-FCE0B5C27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DE9EA-713F-68AD-A044-96A9CE2AC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76624-EA21-1D0A-A48A-98DE16C8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4086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62EE-1269-FDC4-0668-DD81A9425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9EB69-6EF1-E87A-512F-A9625975C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F56BD-BC0E-D6B3-60CC-913ED9F10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B2B0F-E71E-279A-6457-462AAD516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F7925-5677-B74B-3830-69340673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7626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70F31-16E4-9E5D-1BC4-CDA486433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37AB5-7A5C-4F17-CD52-25C3B452DF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A6683E-A83B-9AF2-2A8F-991496CD9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2DA34-35F9-FC22-57F6-974060ED9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F58325-8C46-9089-7FEC-565FAEA59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FC235-2C18-505F-EC06-21FF0D08F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51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10A61-8E82-35D9-07A1-CD2254D9D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51033-31CD-D78B-2692-7C7678E1B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900703-826B-DF30-FB0F-C6A7CDE91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2A665-CF32-32BE-9990-5D7F89AAC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8CFE57-8AF6-5310-C443-55137CBDDD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6F25C0-3E27-2867-45C5-DE4B812DC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E8D119-861A-CE85-34AB-A80DAFB6D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C0DD3D-995D-6A32-ED72-73C1D46AC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139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5908-C884-4B49-1B11-28167E04B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A8CFD-3199-F717-4FD4-7E6B2FFE5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57DD47-1EBC-0F59-B76B-73D796E5E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DBEE98-A0D3-256C-CB7A-94C5290E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404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1C4509-8951-1A20-3B2F-9C30A7AF8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0E6F42-A0DA-D7F7-5455-2A9F63D70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67A24-2B12-ECF1-F9EB-F6F3EB9F9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308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010BC-6F03-7CCE-3558-E333FDBE2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82739-A64A-455E-8DF9-9649F5CAA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5A58FA-58A4-9CD4-F9FA-BB3792BB0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8817C-C936-61D3-9653-ECA2B9E33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61207-81C5-2F7B-E84F-52A95077C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06B0F0-05CA-064D-12BA-64DC42995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1775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781B-B789-2204-BB23-DBAC462A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15A776-15AD-3EE5-7E74-6A8A957FBC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E3844-57FB-F4A9-AE98-7CF4E5652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CB5BD-45F4-A814-8665-AB36AC1D8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8C15A-EA6C-A546-1BA3-6BF1E9B2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475FF-D1BF-4298-69D5-C9CB5E280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5855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58A21C-595A-93B7-415A-D72D9E18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6FC90-76DF-43E5-181C-873282A7D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364F1-37DD-48C3-BDDF-BB46880362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DD6BA-D781-EB35-DAD3-C005FD53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B844F-41B0-2EFD-CCD1-59A89F6F1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808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ble-diffusion-art.com/how-stable-diffusion-work/" TargetMode="External"/><Relationship Id="rId2" Type="http://schemas.openxmlformats.org/officeDocument/2006/relationships/hyperlink" Target="https://lilianweng.github.io/posts/2021-07-11-diffusion-model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microsoft.com/office/2007/relationships/media" Target="../media/media2.mp4"/><Relationship Id="rId7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3.png"/><Relationship Id="rId5" Type="http://schemas.microsoft.com/office/2007/relationships/media" Target="../media/media3.mp4"/><Relationship Id="rId10" Type="http://schemas.openxmlformats.org/officeDocument/2006/relationships/image" Target="../media/image2.png"/><Relationship Id="rId4" Type="http://schemas.openxmlformats.org/officeDocument/2006/relationships/video" Target="../media/media2.mp4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2330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two: Reverse diffusion</a:t>
            </a:r>
            <a:endParaRPr lang="fr-F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1EBE90B-E1E3-7691-3C9C-380B9A017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2100263"/>
            <a:ext cx="7143750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959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two: Reverse diffusion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0CA8A-7455-B308-6CD0-F20C7510CA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6" t="1123" r="18282" b="23551"/>
          <a:stretch/>
        </p:blipFill>
        <p:spPr bwMode="auto">
          <a:xfrm>
            <a:off x="2743200" y="1593669"/>
            <a:ext cx="6688183" cy="394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143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Conditioning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7BA6DE-F41E-16DB-5ED2-ED5C85BB8C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84"/>
          <a:stretch/>
        </p:blipFill>
        <p:spPr bwMode="auto">
          <a:xfrm>
            <a:off x="9448800" y="1534838"/>
            <a:ext cx="1905000" cy="52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88E4292-A1A2-5A12-E739-B235DD78E5C8}"/>
              </a:ext>
            </a:extLst>
          </p:cNvPr>
          <p:cNvGrpSpPr/>
          <p:nvPr/>
        </p:nvGrpSpPr>
        <p:grpSpPr>
          <a:xfrm>
            <a:off x="838200" y="1534838"/>
            <a:ext cx="8680269" cy="1426076"/>
            <a:chOff x="1075508" y="1690688"/>
            <a:chExt cx="10040983" cy="1852250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4F204835-6DE2-1D8F-ECAA-98DECE4204B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643" b="69496"/>
            <a:stretch/>
          </p:blipFill>
          <p:spPr bwMode="auto">
            <a:xfrm>
              <a:off x="1075508" y="1690688"/>
              <a:ext cx="10040983" cy="1852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7FCD3-88B8-A94E-B924-E4D7E3279D19}"/>
                </a:ext>
              </a:extLst>
            </p:cNvPr>
            <p:cNvSpPr/>
            <p:nvPr/>
          </p:nvSpPr>
          <p:spPr>
            <a:xfrm>
              <a:off x="4824549" y="3016252"/>
              <a:ext cx="5503817" cy="526686"/>
            </a:xfrm>
            <a:prstGeom prst="rect">
              <a:avLst/>
            </a:prstGeom>
            <a:solidFill>
              <a:srgbClr val="D5E8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727477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architecture of latent diffusion model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0CA8A-7455-B308-6CD0-F20C7510C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34838"/>
            <a:ext cx="10515600" cy="52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739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table diffusion euler">
            <a:extLst>
              <a:ext uri="{FF2B5EF4-FFF2-40B4-BE49-F238E27FC236}">
                <a16:creationId xmlns:a16="http://schemas.microsoft.com/office/drawing/2014/main" id="{D13FB27E-91D8-6347-6DA7-343439373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17" y="1783080"/>
            <a:ext cx="4545874" cy="454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live-512">
            <a:extLst>
              <a:ext uri="{FF2B5EF4-FFF2-40B4-BE49-F238E27FC236}">
                <a16:creationId xmlns:a16="http://schemas.microsoft.com/office/drawing/2014/main" id="{E6C2BFE5-B557-C293-1B5B-8C829D936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708" y="1783080"/>
            <a:ext cx="4545874" cy="454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7592FEA-4ECA-1E46-037E-91AD304AD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by </a:t>
            </a:r>
            <a:r>
              <a:rPr lang="fr-FR" dirty="0" err="1"/>
              <a:t>step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0286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CEB60-D5DF-5100-EB03-AEBBB90F6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Self host 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566F2B9-C18C-7555-347D-1CE928336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384" y="1428841"/>
            <a:ext cx="7985231" cy="506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238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29328-AB49-1431-EFDC-BA79521F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0E004-D8E1-7FA6-5E0C-FD550EC43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Diffusion models explained. How does </a:t>
            </a:r>
            <a:r>
              <a:rPr lang="en-GB" dirty="0" err="1"/>
              <a:t>OpenAI's</a:t>
            </a:r>
            <a:r>
              <a:rPr lang="en-GB" dirty="0"/>
              <a:t> GLIDE work? - AI Coffee Break with Letitia</a:t>
            </a:r>
          </a:p>
          <a:p>
            <a:r>
              <a:rPr lang="fr-FR" dirty="0" err="1"/>
              <a:t>Weng</a:t>
            </a:r>
            <a:r>
              <a:rPr lang="fr-FR" dirty="0"/>
              <a:t>, Lilian. (</a:t>
            </a:r>
            <a:r>
              <a:rPr lang="fr-FR" dirty="0" err="1"/>
              <a:t>Jul</a:t>
            </a:r>
            <a:r>
              <a:rPr lang="fr-FR" dirty="0"/>
              <a:t> 2021). </a:t>
            </a:r>
            <a:r>
              <a:rPr lang="fr-FR" dirty="0" err="1"/>
              <a:t>What</a:t>
            </a:r>
            <a:r>
              <a:rPr lang="fr-FR" dirty="0"/>
              <a:t> are diffusion </a:t>
            </a:r>
            <a:r>
              <a:rPr lang="fr-FR" dirty="0" err="1"/>
              <a:t>models</a:t>
            </a:r>
            <a:r>
              <a:rPr lang="fr-FR" dirty="0"/>
              <a:t>? </a:t>
            </a:r>
            <a:r>
              <a:rPr lang="fr-FR" dirty="0" err="1"/>
              <a:t>Lil’Log</a:t>
            </a:r>
            <a:r>
              <a:rPr lang="fr-FR" dirty="0"/>
              <a:t>. </a:t>
            </a:r>
            <a:r>
              <a:rPr lang="fr-FR" dirty="0">
                <a:hlinkClick r:id="rId2"/>
              </a:rPr>
              <a:t>https://lilianweng.github.io/posts/2021-07-11-diffusion-models/</a:t>
            </a:r>
            <a:r>
              <a:rPr lang="fr-FR" dirty="0"/>
              <a:t>.</a:t>
            </a:r>
          </a:p>
          <a:p>
            <a:r>
              <a:rPr lang="en-GB" dirty="0"/>
              <a:t>How does Stable Diffusion work? - Andrew</a:t>
            </a:r>
            <a:br>
              <a:rPr lang="en-GB" dirty="0">
                <a:hlinkClick r:id="rId3"/>
              </a:rPr>
            </a:br>
            <a:r>
              <a:rPr lang="fr-FR" dirty="0">
                <a:hlinkClick r:id="rId3"/>
              </a:rPr>
              <a:t>https://stable-diffusion-art.com/how-stable-diffusion-work/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3352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est_one">
            <a:hlinkClick r:id="" action="ppaction://media"/>
            <a:extLst>
              <a:ext uri="{FF2B5EF4-FFF2-40B4-BE49-F238E27FC236}">
                <a16:creationId xmlns:a16="http://schemas.microsoft.com/office/drawing/2014/main" id="{C5644A95-7F28-9A2C-7A81-4022AFF736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51223" y="-6134"/>
            <a:ext cx="3857897" cy="6864134"/>
          </a:xfrm>
          <a:prstGeom prst="rect">
            <a:avLst/>
          </a:prstGeom>
        </p:spPr>
      </p:pic>
      <p:pic>
        <p:nvPicPr>
          <p:cNvPr id="6" name="pulp_fiction">
            <a:hlinkClick r:id="" action="ppaction://media"/>
            <a:extLst>
              <a:ext uri="{FF2B5EF4-FFF2-40B4-BE49-F238E27FC236}">
                <a16:creationId xmlns:a16="http://schemas.microsoft.com/office/drawing/2014/main" id="{7C8585D4-26A5-5C66-8277-D8ECAD77DB9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82880" y="-6134"/>
            <a:ext cx="3857625" cy="6858000"/>
          </a:xfrm>
          <a:prstGeom prst="rect">
            <a:avLst/>
          </a:prstGeom>
        </p:spPr>
      </p:pic>
      <p:pic>
        <p:nvPicPr>
          <p:cNvPr id="7" name="wtf_transitions">
            <a:hlinkClick r:id="" action="ppaction://media"/>
            <a:extLst>
              <a:ext uri="{FF2B5EF4-FFF2-40B4-BE49-F238E27FC236}">
                <a16:creationId xmlns:a16="http://schemas.microsoft.com/office/drawing/2014/main" id="{D181E983-5503-1B4E-D4DB-0A5A57DBCB4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23385" y="0"/>
            <a:ext cx="3744958" cy="686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9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51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3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4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edia1_Trim">
            <a:hlinkClick r:id="" action="ppaction://media"/>
            <a:extLst>
              <a:ext uri="{FF2B5EF4-FFF2-40B4-BE49-F238E27FC236}">
                <a16:creationId xmlns:a16="http://schemas.microsoft.com/office/drawing/2014/main" id="{49E53DDC-A2BF-4F4C-8ED4-EA2AC89050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1C2CEA-CDB8-99C8-74CF-169466292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882" y="0"/>
            <a:ext cx="8068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8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Generate</a:t>
            </a:r>
            <a:r>
              <a:rPr lang="fr-FR" dirty="0"/>
              <a:t> images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839F672-4B12-E3A4-1D25-3CB502916E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952"/>
          <a:stretch/>
        </p:blipFill>
        <p:spPr bwMode="auto">
          <a:xfrm>
            <a:off x="1136650" y="1856151"/>
            <a:ext cx="9918700" cy="1854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B994668-6279-A38F-C35A-B3E3EECF9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286"/>
          <a:stretch/>
        </p:blipFill>
        <p:spPr bwMode="auto">
          <a:xfrm>
            <a:off x="1136650" y="4285569"/>
            <a:ext cx="9918700" cy="176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8464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architecture of latent diffusion model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7BA6DE-F41E-16DB-5ED2-ED5C85BB8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34838"/>
            <a:ext cx="10515600" cy="52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373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66DD97-5B3E-3856-65E2-888FA7CA5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training is </a:t>
            </a:r>
            <a:r>
              <a:rPr lang="fr-FR" dirty="0" err="1"/>
              <a:t>done</a:t>
            </a:r>
            <a:r>
              <a:rPr lang="fr-FR" dirty="0"/>
              <a:t> : the big </a:t>
            </a:r>
            <a:r>
              <a:rPr lang="fr-FR" dirty="0" err="1"/>
              <a:t>step</a:t>
            </a:r>
            <a:endParaRPr lang="fr-F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1590E8-2759-270C-4BAD-2A18CCEC2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1604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Pick a training image, like a photo of a cat.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Generate a random noise image.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Corrupt the training image by adding this noisy image up to a certain number of steps.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Teach the noise predictor to tell us how much noise was added. This is done by tuning its weights and showing it the correct answer.</a:t>
            </a:r>
            <a:endParaRPr lang="fr-FR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1668ECA-DCCB-1F43-9A71-FAA0DB1A698C}"/>
              </a:ext>
            </a:extLst>
          </p:cNvPr>
          <p:cNvSpPr txBox="1">
            <a:spLocks/>
          </p:cNvSpPr>
          <p:nvPr/>
        </p:nvSpPr>
        <p:spPr>
          <a:xfrm>
            <a:off x="838200" y="5860869"/>
            <a:ext cx="10515600" cy="4510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/>
              <a:t>Spoiler : </a:t>
            </a:r>
            <a:r>
              <a:rPr lang="fr-FR" dirty="0" err="1"/>
              <a:t>We’ll</a:t>
            </a:r>
            <a:r>
              <a:rPr lang="fr-FR" dirty="0"/>
              <a:t> do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backward</a:t>
            </a:r>
            <a:r>
              <a:rPr lang="fr-FR" dirty="0"/>
              <a:t> to </a:t>
            </a:r>
            <a:r>
              <a:rPr lang="fr-FR" dirty="0" err="1"/>
              <a:t>generate</a:t>
            </a:r>
            <a:r>
              <a:rPr lang="fr-FR" dirty="0"/>
              <a:t> images</a:t>
            </a:r>
          </a:p>
        </p:txBody>
      </p:sp>
    </p:spTree>
    <p:extLst>
      <p:ext uri="{BB962C8B-B14F-4D97-AF65-F5344CB8AC3E}">
        <p14:creationId xmlns:p14="http://schemas.microsoft.com/office/powerpoint/2010/main" val="248068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First </a:t>
            </a:r>
            <a:r>
              <a:rPr lang="fr-FR" dirty="0" err="1"/>
              <a:t>step</a:t>
            </a:r>
            <a:r>
              <a:rPr lang="fr-FR" dirty="0"/>
              <a:t> : </a:t>
            </a:r>
            <a:r>
              <a:rPr lang="fr-FR" dirty="0" err="1"/>
              <a:t>forward</a:t>
            </a:r>
            <a:r>
              <a:rPr lang="fr-FR" dirty="0"/>
              <a:t> diffusion</a:t>
            </a:r>
          </a:p>
        </p:txBody>
      </p:sp>
      <p:pic>
        <p:nvPicPr>
          <p:cNvPr id="10" name="GentleGrimyJackal-mobile">
            <a:hlinkClick r:id="" action="ppaction://media"/>
            <a:extLst>
              <a:ext uri="{FF2B5EF4-FFF2-40B4-BE49-F238E27FC236}">
                <a16:creationId xmlns:a16="http://schemas.microsoft.com/office/drawing/2014/main" id="{A2CC283A-FB97-2D30-9E76-E55A1B01B3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1676400"/>
            <a:ext cx="60960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9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First </a:t>
            </a:r>
            <a:r>
              <a:rPr lang="fr-FR" dirty="0" err="1"/>
              <a:t>step</a:t>
            </a:r>
            <a:r>
              <a:rPr lang="fr-FR" dirty="0"/>
              <a:t>: </a:t>
            </a:r>
            <a:r>
              <a:rPr lang="fr-FR" dirty="0" err="1"/>
              <a:t>forward</a:t>
            </a:r>
            <a:r>
              <a:rPr lang="fr-FR" dirty="0"/>
              <a:t> diffusion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41A3EA5-2D50-0ECF-04DA-9F7A0A2F4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4" y="3605212"/>
            <a:ext cx="714375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1EF3DD07-D8EC-ADA5-2E2E-6249622855E6}"/>
              </a:ext>
            </a:extLst>
          </p:cNvPr>
          <p:cNvGrpSpPr/>
          <p:nvPr/>
        </p:nvGrpSpPr>
        <p:grpSpPr>
          <a:xfrm>
            <a:off x="1075508" y="1690688"/>
            <a:ext cx="10040983" cy="1852250"/>
            <a:chOff x="1075508" y="1690688"/>
            <a:chExt cx="10040983" cy="185225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8E7BA6DE-F41E-16DB-5ED2-ED5C85BB8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643" b="69496"/>
            <a:stretch/>
          </p:blipFill>
          <p:spPr bwMode="auto">
            <a:xfrm>
              <a:off x="1075508" y="1690688"/>
              <a:ext cx="10040983" cy="1852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6DD490-8792-3B40-2EE4-7EBD7D089884}"/>
                </a:ext>
              </a:extLst>
            </p:cNvPr>
            <p:cNvSpPr/>
            <p:nvPr/>
          </p:nvSpPr>
          <p:spPr>
            <a:xfrm>
              <a:off x="4824549" y="3016252"/>
              <a:ext cx="5503817" cy="526686"/>
            </a:xfrm>
            <a:prstGeom prst="rect">
              <a:avLst/>
            </a:prstGeom>
            <a:solidFill>
              <a:srgbClr val="D5E8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832433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181</Words>
  <Application>Microsoft Office PowerPoint</Application>
  <PresentationFormat>Widescreen</PresentationFormat>
  <Paragraphs>21</Paragraphs>
  <Slides>16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Generate images</vt:lpstr>
      <vt:lpstr>The architecture of latent diffusion model</vt:lpstr>
      <vt:lpstr>How training is done : the big step</vt:lpstr>
      <vt:lpstr>First step : forward diffusion</vt:lpstr>
      <vt:lpstr>First step: forward diffusion</vt:lpstr>
      <vt:lpstr>Step two: Reverse diffusion</vt:lpstr>
      <vt:lpstr>Step two: Reverse diffusion</vt:lpstr>
      <vt:lpstr>Conditioning</vt:lpstr>
      <vt:lpstr>The architecture of latent diffusion model</vt:lpstr>
      <vt:lpstr>Step by step </vt:lpstr>
      <vt:lpstr>Self host 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Charles Vin</dc:creator>
  <cp:lastModifiedBy>Charles Vin</cp:lastModifiedBy>
  <cp:revision>6</cp:revision>
  <dcterms:created xsi:type="dcterms:W3CDTF">2023-04-02T18:20:29Z</dcterms:created>
  <dcterms:modified xsi:type="dcterms:W3CDTF">2023-04-03T09:14:09Z</dcterms:modified>
</cp:coreProperties>
</file>

<file path=docProps/thumbnail.jpeg>
</file>